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6" r:id="rId2"/>
    <p:sldId id="537" r:id="rId3"/>
    <p:sldId id="541" r:id="rId4"/>
    <p:sldId id="542" r:id="rId5"/>
    <p:sldId id="538" r:id="rId6"/>
    <p:sldId id="539" r:id="rId7"/>
    <p:sldId id="540" r:id="rId8"/>
    <p:sldId id="523" r:id="rId9"/>
  </p:sldIdLst>
  <p:sldSz cx="9144000" cy="6858000" type="screen4x3"/>
  <p:notesSz cx="6797675" cy="9926638"/>
  <p:custDataLst>
    <p:tags r:id="rId1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006600"/>
    <a:srgbClr val="214365"/>
    <a:srgbClr val="9E0000"/>
    <a:srgbClr val="339933"/>
    <a:srgbClr val="808000"/>
    <a:srgbClr val="FF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00" autoAdjust="0"/>
    <p:restoredTop sz="94485" autoAdjust="0"/>
  </p:normalViewPr>
  <p:slideViewPr>
    <p:cSldViewPr>
      <p:cViewPr varScale="1">
        <p:scale>
          <a:sx n="86" d="100"/>
          <a:sy n="86" d="100"/>
        </p:scale>
        <p:origin x="1546" y="72"/>
      </p:cViewPr>
      <p:guideLst>
        <p:guide orient="horz" pos="247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7CE8B1-9CD6-4E76-A76D-98F147A98408}" type="datetimeFigureOut">
              <a:rPr lang="cs-CZ"/>
              <a:pPr>
                <a:defRPr/>
              </a:pPr>
              <a:t>20.6.2019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E427AB1-16C0-4CE3-9195-85DD2B3114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84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40DCF7-1F2D-4493-92D6-15ACF03EC34B}" type="datetimeFigureOut">
              <a:rPr lang="cs-CZ"/>
              <a:pPr>
                <a:defRPr/>
              </a:pPr>
              <a:t>20.6.2019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5952"/>
            <a:ext cx="5438775" cy="4465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DD2EC-2F37-4DD8-BEA1-DCA3A87D1B0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529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DD2EC-2F37-4DD8-BEA1-DCA3A87D1B0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64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DD2EC-2F37-4DD8-BEA1-DCA3A87D1B0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997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DD2EC-2F37-4DD8-BEA1-DCA3A87D1B09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09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258D5-C4AB-4874-8478-A560B8340E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5404-F277-4B0F-A1C1-741B6D8F488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A8B1-7040-4658-8398-5E768748FD4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1556A-92A5-43F4-9727-BCA6A6EF0A0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BA8F-5F47-4632-BB6D-906A8A26B8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5CBC9-F136-4B02-8DB4-7ED4114876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B94DE-BBA7-4A40-8D31-246CB535B9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140A-B3C5-4687-8C53-F7BE2A0163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F229A-E839-4916-985E-4F70F5851B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A3F02-2E87-4B6E-A940-61D8291976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9190-FD6C-434D-AB70-6E6DCD48827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728CE0C-B717-44BB-9A41-45E3F93E08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sfrb.cz/" TargetMode="Externa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.png"/><Relationship Id="rId4" Type="http://schemas.openxmlformats.org/officeDocument/2006/relationships/hyperlink" Target="mailto:komunikace@sfrb.cz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552" y="1967838"/>
            <a:ext cx="79928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 sz="1200" kern="0" dirty="0">
              <a:latin typeface="Tahoma" pitchFamily="34" charset="0"/>
              <a:cs typeface="+mn-cs"/>
            </a:endParaRPr>
          </a:p>
        </p:txBody>
      </p:sp>
      <p:pic>
        <p:nvPicPr>
          <p:cNvPr id="17410" name="Picture 7" descr="zahlavi SFRB ppt"/>
          <p:cNvPicPr>
            <a:picLocks noChangeAspect="1" noChangeArrowheads="1"/>
          </p:cNvPicPr>
          <p:nvPr/>
        </p:nvPicPr>
        <p:blipFill>
          <a:blip r:embed="rId3" cstate="print"/>
          <a:srcRect b="64745"/>
          <a:stretch>
            <a:fillRect/>
          </a:stretch>
        </p:blipFill>
        <p:spPr bwMode="auto">
          <a:xfrm>
            <a:off x="34925" y="-26987"/>
            <a:ext cx="91233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6987"/>
            <a:ext cx="9153525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zahlavi SFRB ppt"/>
          <p:cNvPicPr>
            <a:picLocks noChangeAspect="1" noChangeArrowheads="1"/>
          </p:cNvPicPr>
          <p:nvPr/>
        </p:nvPicPr>
        <p:blipFill>
          <a:blip r:embed="rId3" cstate="print"/>
          <a:srcRect l="6290" t="49081" r="74844" b="-2254"/>
          <a:stretch>
            <a:fillRect/>
          </a:stretch>
        </p:blipFill>
        <p:spPr bwMode="auto">
          <a:xfrm>
            <a:off x="611189" y="981077"/>
            <a:ext cx="1296515" cy="70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13033"/>
            <a:ext cx="5180988" cy="810326"/>
          </a:xfrm>
          <a:prstGeom prst="rect">
            <a:avLst/>
          </a:prstGeom>
        </p:spPr>
      </p:pic>
      <p:pic>
        <p:nvPicPr>
          <p:cNvPr id="9" name="Picture 2" descr="C:\Users\jmaresov\Desktop\pruh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3" y="6399921"/>
            <a:ext cx="9144000" cy="49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290762" y="44814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600" dirty="0"/>
              <a:t>Karolína Smetanová</a:t>
            </a:r>
          </a:p>
          <a:p>
            <a:pPr algn="ctr"/>
            <a:r>
              <a:rPr lang="cs-CZ" sz="1600" dirty="0"/>
              <a:t>ředitelka odboru komunikace SFRB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491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-26987"/>
            <a:ext cx="9143999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ovéPole 9"/>
          <p:cNvSpPr txBox="1">
            <a:spLocks noChangeArrowheads="1"/>
          </p:cNvSpPr>
          <p:nvPr/>
        </p:nvSpPr>
        <p:spPr bwMode="auto">
          <a:xfrm>
            <a:off x="4887318" y="1688931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endParaRPr lang="cs-CZ" sz="16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1600" dirty="0">
              <a:latin typeface="Calibri" pitchFamily="34" charset="0"/>
            </a:endParaRPr>
          </a:p>
          <a:p>
            <a:pPr lvl="0"/>
            <a:endParaRPr lang="cs-CZ" sz="1600" dirty="0">
              <a:latin typeface="Calibri" pitchFamily="34" charset="0"/>
            </a:endParaRPr>
          </a:p>
        </p:txBody>
      </p:sp>
      <p:sp>
        <p:nvSpPr>
          <p:cNvPr id="18436" name="TextovéPole 11"/>
          <p:cNvSpPr txBox="1">
            <a:spLocks noChangeArrowheads="1"/>
          </p:cNvSpPr>
          <p:nvPr/>
        </p:nvSpPr>
        <p:spPr bwMode="auto">
          <a:xfrm>
            <a:off x="539553" y="980728"/>
            <a:ext cx="8389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000" b="1" dirty="0">
                <a:solidFill>
                  <a:srgbClr val="700000"/>
                </a:solidFill>
                <a:latin typeface="+mj-lt"/>
                <a:cs typeface="Tahoma" pitchFamily="34" charset="0"/>
              </a:rPr>
              <a:t>Regenerace sídlišť </a:t>
            </a:r>
            <a:r>
              <a:rPr lang="cs-CZ" altLang="cs-CZ" sz="2000" dirty="0">
                <a:solidFill>
                  <a:srgbClr val="700000"/>
                </a:solidFill>
                <a:latin typeface="+mj-lt"/>
                <a:cs typeface="Tahoma" pitchFamily="34" charset="0"/>
              </a:rPr>
              <a:t>Úprava veřejných prostranství</a:t>
            </a:r>
          </a:p>
        </p:txBody>
      </p:sp>
      <p:pic>
        <p:nvPicPr>
          <p:cNvPr id="18437" name="Picture 2" descr="C:\Users\jmaresov\Desktop\pru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762" y="6399214"/>
            <a:ext cx="914400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ovéPole 9"/>
          <p:cNvSpPr txBox="1">
            <a:spLocks noChangeArrowheads="1"/>
          </p:cNvSpPr>
          <p:nvPr/>
        </p:nvSpPr>
        <p:spPr bwMode="auto">
          <a:xfrm>
            <a:off x="439763" y="1700808"/>
            <a:ext cx="722858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altLang="cs-CZ" sz="1600" dirty="0">
              <a:latin typeface="Calibri" pitchFamily="34" charset="0"/>
              <a:cs typeface="Tahoma" pitchFamily="34" charset="0"/>
            </a:endParaRPr>
          </a:p>
          <a:p>
            <a:r>
              <a:rPr lang="cs-CZ" altLang="cs-CZ" sz="1600"/>
              <a:t>Úvěrově-dotační </a:t>
            </a:r>
            <a:r>
              <a:rPr lang="cs-CZ" altLang="cs-CZ" sz="1600" dirty="0"/>
              <a:t>p</a:t>
            </a:r>
            <a:r>
              <a:rPr lang="cs-CZ" sz="1600" dirty="0"/>
              <a:t>rogram je určen pro </a:t>
            </a:r>
            <a:r>
              <a:rPr lang="cs-CZ" sz="1600" b="1" dirty="0"/>
              <a:t>obce</a:t>
            </a:r>
            <a:r>
              <a:rPr lang="cs-CZ" sz="1600" dirty="0"/>
              <a:t>, na jejímž území se nachází sídliště: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které bylo vystavěno nepanelovou metodou v letech 1945 – 1990,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nebo panelovou technologii do roku 2000,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 na kterém je minimálně 100 bytů.</a:t>
            </a:r>
          </a:p>
          <a:p>
            <a:endParaRPr lang="cs-CZ" sz="1600" dirty="0"/>
          </a:p>
          <a:p>
            <a:r>
              <a:rPr lang="cs-CZ" sz="1600" dirty="0"/>
              <a:t>Pozemek, na kterém má být regenerace provedena, je ve vlastnictví obce.</a:t>
            </a:r>
          </a:p>
          <a:p>
            <a:r>
              <a:rPr lang="cs-CZ" sz="160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16216" y="18173"/>
            <a:ext cx="2520280" cy="4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Regenerace sídlišť</a:t>
            </a:r>
            <a:endParaRPr lang="cs-CZ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45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-26987"/>
            <a:ext cx="9143999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ovéPole 9"/>
          <p:cNvSpPr txBox="1">
            <a:spLocks noChangeArrowheads="1"/>
          </p:cNvSpPr>
          <p:nvPr/>
        </p:nvSpPr>
        <p:spPr bwMode="auto">
          <a:xfrm>
            <a:off x="4887318" y="1688931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endParaRPr lang="cs-CZ" sz="16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1600" dirty="0">
              <a:latin typeface="Calibri" pitchFamily="34" charset="0"/>
            </a:endParaRPr>
          </a:p>
          <a:p>
            <a:pPr lvl="0"/>
            <a:endParaRPr lang="cs-CZ" sz="1600" dirty="0">
              <a:latin typeface="Calibri" pitchFamily="34" charset="0"/>
            </a:endParaRPr>
          </a:p>
        </p:txBody>
      </p:sp>
      <p:sp>
        <p:nvSpPr>
          <p:cNvPr id="18436" name="TextovéPole 11"/>
          <p:cNvSpPr txBox="1">
            <a:spLocks noChangeArrowheads="1"/>
          </p:cNvSpPr>
          <p:nvPr/>
        </p:nvSpPr>
        <p:spPr bwMode="auto">
          <a:xfrm>
            <a:off x="539553" y="980728"/>
            <a:ext cx="8389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000" b="1" dirty="0">
                <a:solidFill>
                  <a:srgbClr val="700000"/>
                </a:solidFill>
                <a:latin typeface="+mj-lt"/>
                <a:cs typeface="Tahoma" pitchFamily="34" charset="0"/>
              </a:rPr>
              <a:t>Regenerace sídlišť </a:t>
            </a:r>
            <a:r>
              <a:rPr lang="cs-CZ" altLang="cs-CZ" sz="2000" dirty="0">
                <a:solidFill>
                  <a:srgbClr val="700000"/>
                </a:solidFill>
                <a:latin typeface="+mj-lt"/>
                <a:cs typeface="Tahoma" pitchFamily="34" charset="0"/>
              </a:rPr>
              <a:t>Úprava veřejných prostranství</a:t>
            </a:r>
          </a:p>
        </p:txBody>
      </p:sp>
      <p:pic>
        <p:nvPicPr>
          <p:cNvPr id="18437" name="Picture 2" descr="C:\Users\jmaresov\Desktop\pru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37" y="6361113"/>
            <a:ext cx="914400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ovéPole 9"/>
          <p:cNvSpPr txBox="1">
            <a:spLocks noChangeArrowheads="1"/>
          </p:cNvSpPr>
          <p:nvPr/>
        </p:nvSpPr>
        <p:spPr bwMode="auto">
          <a:xfrm>
            <a:off x="439763" y="1700808"/>
            <a:ext cx="816468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>
                <a:latin typeface="+mn-lt"/>
              </a:rPr>
              <a:t>Lze využít na: </a:t>
            </a:r>
          </a:p>
          <a:p>
            <a:endParaRPr lang="cs-CZ" sz="16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výstavbu nebo rekonstrukci dopravní infrastruktury, </a:t>
            </a:r>
          </a:p>
          <a:p>
            <a:endParaRPr lang="cs-CZ" sz="16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výstavbu nebo rekonstrukci technické infrastruktury, </a:t>
            </a:r>
          </a:p>
          <a:p>
            <a:endParaRPr lang="cs-CZ" sz="16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odstranění nadzemního vedení vysokého napětí,</a:t>
            </a:r>
          </a:p>
          <a:p>
            <a:endParaRPr lang="cs-CZ" sz="16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opravu nebo doplnění veřejného osvětlení,</a:t>
            </a:r>
          </a:p>
          <a:p>
            <a:endParaRPr lang="cs-CZ" sz="1600" dirty="0"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realizaci protipovodňových opatření, opatření na zvýšení bezpečnosti sídliště,</a:t>
            </a:r>
          </a:p>
          <a:p>
            <a:pPr lvl="0"/>
            <a:r>
              <a:rPr lang="cs-CZ" sz="1600" dirty="0">
                <a:latin typeface="+mn-lt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úpravu veřejných prostranství</a:t>
            </a:r>
          </a:p>
          <a:p>
            <a:pPr lvl="0"/>
            <a:endParaRPr lang="cs-CZ" sz="1600" dirty="0"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výstavbu veřejných sportovních a rekreačních ploch.</a:t>
            </a:r>
          </a:p>
          <a:p>
            <a:pPr>
              <a:buFont typeface="Arial" pitchFamily="34" charset="0"/>
              <a:buChar char="•"/>
            </a:pPr>
            <a:endParaRPr lang="cs-CZ" sz="1600" dirty="0"/>
          </a:p>
          <a:p>
            <a:pPr lvl="0"/>
            <a:r>
              <a:rPr lang="cs-CZ" sz="1600" b="1" dirty="0">
                <a:solidFill>
                  <a:srgbClr val="FF0000"/>
                </a:solidFill>
                <a:latin typeface="Calibri" pitchFamily="34" charset="0"/>
              </a:rPr>
              <a:t>Kompletní výčet podporovaných aktivit naleznete v nařízení vlády č. 390/2017 Sb.</a:t>
            </a:r>
          </a:p>
          <a:p>
            <a:pPr>
              <a:buFont typeface="Arial" pitchFamily="34" charset="0"/>
              <a:buChar char="•"/>
            </a:pPr>
            <a:endParaRPr lang="cs-CZ" sz="1600" dirty="0">
              <a:latin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1600" dirty="0">
              <a:latin typeface="Calibri" pitchFamily="34" charset="0"/>
            </a:endParaRPr>
          </a:p>
          <a:p>
            <a:pPr lvl="0"/>
            <a:endParaRPr lang="cs-CZ" sz="1600" dirty="0">
              <a:latin typeface="Calibri" pitchFamily="34" charset="0"/>
            </a:endParaRPr>
          </a:p>
          <a:p>
            <a:pPr lvl="0"/>
            <a:endParaRPr lang="cs-CZ" sz="1600" dirty="0">
              <a:latin typeface="Calibri" pitchFamily="34" charset="0"/>
            </a:endParaRPr>
          </a:p>
          <a:p>
            <a:pPr lvl="0"/>
            <a:endParaRPr lang="cs-CZ" sz="1600" dirty="0"/>
          </a:p>
          <a:p>
            <a:pPr lvl="0"/>
            <a:endParaRPr lang="cs-CZ" sz="16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16216" y="18173"/>
            <a:ext cx="2520280" cy="4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Regenerace sídlišť</a:t>
            </a:r>
            <a:endParaRPr lang="cs-CZ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87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-26987"/>
            <a:ext cx="9143999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ovéPole 9"/>
          <p:cNvSpPr txBox="1">
            <a:spLocks noChangeArrowheads="1"/>
          </p:cNvSpPr>
          <p:nvPr/>
        </p:nvSpPr>
        <p:spPr bwMode="auto">
          <a:xfrm>
            <a:off x="467544" y="1688931"/>
            <a:ext cx="83802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>
                <a:latin typeface="+mj-lt"/>
              </a:rPr>
              <a:t>Realizace projektu:</a:t>
            </a:r>
            <a:endParaRPr lang="cs-CZ" sz="16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 ukončení realizace nejpozději </a:t>
            </a:r>
            <a:r>
              <a:rPr lang="cs-CZ" sz="1600" b="1" dirty="0">
                <a:latin typeface="+mj-lt"/>
              </a:rPr>
              <a:t>do 2 let </a:t>
            </a:r>
            <a:r>
              <a:rPr lang="cs-CZ" sz="1600" dirty="0">
                <a:latin typeface="+mj-lt"/>
              </a:rPr>
              <a:t>od uzavření smlouvy.</a:t>
            </a:r>
          </a:p>
          <a:p>
            <a:endParaRPr lang="cs-CZ" sz="1600" b="1" dirty="0">
              <a:latin typeface="+mj-lt"/>
            </a:endParaRPr>
          </a:p>
          <a:p>
            <a:r>
              <a:rPr lang="cs-CZ" sz="1600" b="1" dirty="0">
                <a:latin typeface="+mj-lt"/>
              </a:rPr>
              <a:t>Výše dotace:</a:t>
            </a:r>
            <a:endParaRPr lang="cs-CZ" sz="1600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 až </a:t>
            </a:r>
            <a:r>
              <a:rPr lang="cs-CZ" sz="1600" b="1" dirty="0">
                <a:latin typeface="+mj-lt"/>
              </a:rPr>
              <a:t>do 50 % </a:t>
            </a:r>
            <a:r>
              <a:rPr lang="cs-CZ" sz="1600" dirty="0">
                <a:latin typeface="+mj-lt"/>
              </a:rPr>
              <a:t>uznatelných nákladů, nejvýše 6 mil. Kč,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 úvěr lze poskytnout jen s dotací, </a:t>
            </a:r>
            <a:r>
              <a:rPr lang="cs-CZ" sz="1600" b="1" dirty="0">
                <a:latin typeface="+mj-lt"/>
              </a:rPr>
              <a:t>součet úvěru a dotace</a:t>
            </a:r>
            <a:r>
              <a:rPr lang="cs-CZ" sz="1600" dirty="0">
                <a:latin typeface="+mj-lt"/>
              </a:rPr>
              <a:t> může činit nejvýše </a:t>
            </a:r>
            <a:r>
              <a:rPr lang="cs-CZ" sz="1600" b="1" dirty="0">
                <a:latin typeface="+mj-lt"/>
              </a:rPr>
              <a:t>90 %</a:t>
            </a:r>
            <a:r>
              <a:rPr lang="cs-CZ" sz="1600" dirty="0">
                <a:latin typeface="+mj-lt"/>
              </a:rPr>
              <a:t> uznatelných nákladů.</a:t>
            </a:r>
          </a:p>
          <a:p>
            <a:pPr>
              <a:buFont typeface="Arial" pitchFamily="34" charset="0"/>
              <a:buChar char="•"/>
            </a:pPr>
            <a:endParaRPr lang="cs-CZ" sz="1600" dirty="0">
              <a:latin typeface="+mj-lt"/>
            </a:endParaRPr>
          </a:p>
          <a:p>
            <a:r>
              <a:rPr lang="cs-CZ" sz="1600" b="1" dirty="0">
                <a:latin typeface="+mj-lt"/>
              </a:rPr>
              <a:t>Úroková sazba úvěru:</a:t>
            </a:r>
          </a:p>
          <a:p>
            <a:pPr lvl="0"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 základní referenční sazba EU + 0,30 % </a:t>
            </a:r>
            <a:r>
              <a:rPr lang="cs-CZ" sz="1600" dirty="0" err="1">
                <a:latin typeface="+mj-lt"/>
              </a:rPr>
              <a:t>p.a</a:t>
            </a:r>
            <a:r>
              <a:rPr lang="cs-CZ" sz="1600" dirty="0">
                <a:latin typeface="+mj-lt"/>
              </a:rPr>
              <a:t>.;</a:t>
            </a:r>
          </a:p>
          <a:p>
            <a:pPr lvl="0"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 fixace po celou dobu splácení.</a:t>
            </a:r>
          </a:p>
          <a:p>
            <a:pPr lvl="0">
              <a:buFont typeface="Arial" pitchFamily="34" charset="0"/>
              <a:buChar char="•"/>
            </a:pPr>
            <a:endParaRPr lang="cs-CZ" sz="1600" dirty="0">
              <a:latin typeface="+mj-lt"/>
            </a:endParaRPr>
          </a:p>
          <a:p>
            <a:pPr lvl="0"/>
            <a:r>
              <a:rPr lang="cs-CZ" sz="1600" b="1" dirty="0">
                <a:latin typeface="+mj-lt"/>
              </a:rPr>
              <a:t>Splatnost: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uvedena ve smlouvě, nesmí však přesáhnout 15 let. </a:t>
            </a:r>
          </a:p>
          <a:p>
            <a:endParaRPr lang="cs-CZ" sz="1600" b="1" dirty="0">
              <a:latin typeface="+mj-lt"/>
            </a:endParaRPr>
          </a:p>
          <a:p>
            <a:r>
              <a:rPr lang="cs-CZ" sz="1600" b="1" dirty="0">
                <a:latin typeface="+mj-lt"/>
              </a:rPr>
              <a:t>Rozpočet 2019:</a:t>
            </a:r>
          </a:p>
          <a:p>
            <a:pPr lvl="0">
              <a:buFont typeface="Arial" pitchFamily="34" charset="0"/>
              <a:buChar char="•"/>
            </a:pPr>
            <a:r>
              <a:rPr lang="cs-CZ" sz="1600" dirty="0">
                <a:latin typeface="+mj-lt"/>
              </a:rPr>
              <a:t> 100 mil. na dotace, 20 mil. na úvěry</a:t>
            </a:r>
          </a:p>
          <a:p>
            <a:pPr lvl="0"/>
            <a:endParaRPr lang="cs-CZ" sz="16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1600" dirty="0">
              <a:latin typeface="Calibri" pitchFamily="34" charset="0"/>
            </a:endParaRPr>
          </a:p>
          <a:p>
            <a:pPr lvl="0"/>
            <a:endParaRPr lang="cs-CZ" sz="1600" dirty="0">
              <a:latin typeface="Calibri" pitchFamily="34" charset="0"/>
            </a:endParaRPr>
          </a:p>
        </p:txBody>
      </p:sp>
      <p:sp>
        <p:nvSpPr>
          <p:cNvPr id="18436" name="TextovéPole 11"/>
          <p:cNvSpPr txBox="1">
            <a:spLocks noChangeArrowheads="1"/>
          </p:cNvSpPr>
          <p:nvPr/>
        </p:nvSpPr>
        <p:spPr bwMode="auto">
          <a:xfrm>
            <a:off x="539553" y="980728"/>
            <a:ext cx="8389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000" b="1" dirty="0">
                <a:solidFill>
                  <a:srgbClr val="700000"/>
                </a:solidFill>
                <a:latin typeface="+mj-lt"/>
                <a:cs typeface="Tahoma" pitchFamily="34" charset="0"/>
              </a:rPr>
              <a:t>Regenerace sídlišť </a:t>
            </a:r>
            <a:r>
              <a:rPr lang="cs-CZ" altLang="cs-CZ" sz="2000" dirty="0">
                <a:solidFill>
                  <a:srgbClr val="700000"/>
                </a:solidFill>
                <a:latin typeface="+mj-lt"/>
                <a:cs typeface="Tahoma" pitchFamily="34" charset="0"/>
              </a:rPr>
              <a:t>Úprava veřejných prostranství</a:t>
            </a:r>
          </a:p>
        </p:txBody>
      </p:sp>
      <p:pic>
        <p:nvPicPr>
          <p:cNvPr id="18437" name="Picture 2" descr="C:\Users\jmaresov\Desktop\pru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762" y="6399214"/>
            <a:ext cx="9144001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16216" y="18173"/>
            <a:ext cx="2520280" cy="4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Regenerace sídlišť</a:t>
            </a:r>
            <a:endParaRPr lang="cs-CZ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915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7368" y="1914091"/>
            <a:ext cx="7920037" cy="355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1600" b="1" dirty="0">
                <a:latin typeface="+mj-lt"/>
                <a:cs typeface="Calibri" panose="020F0502020204030204" pitchFamily="34" charset="0"/>
              </a:rPr>
              <a:t>Projekt regenerace </a:t>
            </a:r>
            <a:r>
              <a:rPr lang="cs-CZ" sz="1600" dirty="0">
                <a:latin typeface="+mj-lt"/>
                <a:cs typeface="Calibri" panose="020F0502020204030204" pitchFamily="34" charset="0"/>
              </a:rPr>
              <a:t>- zpracovaný v souladu se zásadami uvedenými v příloze nařízení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Projekt regenerace je členěn na část analytickou a část návrhovou.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Analytická část obsahuje vyhodnocení stanovených podkladů ve vztahu k řešení projektu.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Návrh obsahuje část textovou, část grafickou a část ekonomickou.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Projekt regenerace v souladu s územním plánem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latin typeface="+mj-lt"/>
              <a:cs typeface="Calibri" panose="020F0502020204030204" pitchFamily="34" charset="0"/>
            </a:endParaRPr>
          </a:p>
          <a:p>
            <a:r>
              <a:rPr lang="cs-CZ" sz="1600" b="1" dirty="0">
                <a:latin typeface="+mj-lt"/>
                <a:cs typeface="Calibri" panose="020F0502020204030204" pitchFamily="34" charset="0"/>
              </a:rPr>
              <a:t>Aktualizace projektu </a:t>
            </a:r>
            <a:r>
              <a:rPr lang="cs-CZ" sz="1600" dirty="0">
                <a:latin typeface="+mj-lt"/>
                <a:cs typeface="Calibri" panose="020F0502020204030204" pitchFamily="34" charset="0"/>
              </a:rPr>
              <a:t>– po realizaci etapy/etap nutná aktualizace včetně vyhodnocení </a:t>
            </a:r>
          </a:p>
          <a:p>
            <a:endParaRPr lang="cs-CZ" sz="1600" dirty="0">
              <a:latin typeface="+mj-lt"/>
              <a:cs typeface="Calibri" panose="020F0502020204030204" pitchFamily="34" charset="0"/>
            </a:endParaRPr>
          </a:p>
          <a:p>
            <a:r>
              <a:rPr lang="cs-CZ" sz="1600" b="1" dirty="0">
                <a:latin typeface="+mj-lt"/>
                <a:cs typeface="Calibri" panose="020F0502020204030204" pitchFamily="34" charset="0"/>
              </a:rPr>
              <a:t>Projekt regenerace </a:t>
            </a:r>
            <a:r>
              <a:rPr lang="cs-CZ" sz="1600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musí být schválen zastupitelstvem obce </a:t>
            </a:r>
            <a:r>
              <a:rPr lang="cs-CZ" sz="1600" dirty="0">
                <a:latin typeface="+mj-lt"/>
                <a:cs typeface="Calibri" panose="020F0502020204030204" pitchFamily="34" charset="0"/>
              </a:rPr>
              <a:t>(NV §3 odst. 1 písm. c) </a:t>
            </a:r>
            <a:r>
              <a:rPr lang="cs-CZ" sz="1600" i="1" dirty="0">
                <a:latin typeface="+mj-lt"/>
                <a:cs typeface="Calibri" panose="020F0502020204030204" pitchFamily="34" charset="0"/>
              </a:rPr>
              <a:t>obec má projekt, který je v souladu s platnou územně plánovací dokumentací a byl včetně každé jeho změny schválen zastupitelstvem obce</a:t>
            </a:r>
            <a:r>
              <a:rPr lang="cs-CZ" sz="1600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17410" name="Picture 7" descr="zahlavi SFRB ppt"/>
          <p:cNvPicPr>
            <a:picLocks noChangeAspect="1" noChangeArrowheads="1"/>
          </p:cNvPicPr>
          <p:nvPr/>
        </p:nvPicPr>
        <p:blipFill>
          <a:blip r:embed="rId3" cstate="print"/>
          <a:srcRect b="64745"/>
          <a:stretch>
            <a:fillRect/>
          </a:stretch>
        </p:blipFill>
        <p:spPr bwMode="auto">
          <a:xfrm>
            <a:off x="34925" y="-26987"/>
            <a:ext cx="91233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6987"/>
            <a:ext cx="9153525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jmaresov\Desktop\pru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3" y="6399921"/>
            <a:ext cx="9144000" cy="49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552" y="1189730"/>
            <a:ext cx="3384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000" dirty="0">
                <a:solidFill>
                  <a:srgbClr val="700000"/>
                </a:solidFill>
                <a:latin typeface="+mj-lt"/>
                <a:cs typeface="Tahoma" pitchFamily="34" charset="0"/>
              </a:rPr>
              <a:t>Nejdůležitější podmínky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16216" y="3143"/>
            <a:ext cx="2520280" cy="4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Regenerace sídlišť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53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1850219"/>
            <a:ext cx="7920037" cy="4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Pozemek ve vlastnictví obce.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Stavební povolení na plánované úpravy – pokud zákon vyžaduje.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Obec nemá dluh ve vztahu ke státnímu rozpočtu nebo státním fondům.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Nelze kombinovat s podporou z evropských fondů ani s podporou ze státního rozpočtu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Ukončení realizace do 2 let od podpisu smlouvy (předání díla bez vad a nedodělků)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Udržitelnost projektu musí být 5 let od ukončení realizace projektu.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Na regenerovaných plochách nesmí být provozována ekonomická činnost.</a:t>
            </a:r>
          </a:p>
          <a:p>
            <a:r>
              <a:rPr lang="cs-CZ" sz="1600" dirty="0">
                <a:latin typeface="+mj-lt"/>
                <a:cs typeface="Calibri" panose="020F0502020204030204" pitchFamily="34" charset="0"/>
              </a:rPr>
              <a:t> </a:t>
            </a:r>
          </a:p>
          <a:p>
            <a:endParaRPr lang="cs-CZ" sz="16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>
                <a:latin typeface="+mj-lt"/>
                <a:cs typeface="Calibri" panose="020F0502020204030204" pitchFamily="34" charset="0"/>
              </a:rPr>
              <a:t> </a:t>
            </a:r>
            <a:r>
              <a:rPr lang="cs-CZ" altLang="cs-CZ" dirty="0">
                <a:solidFill>
                  <a:srgbClr val="700000"/>
                </a:solidFill>
                <a:latin typeface="+mj-lt"/>
                <a:cs typeface="Tahoma" pitchFamily="34" charset="0"/>
              </a:rPr>
              <a:t>Výzvy v roce 2019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duben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říjen</a:t>
            </a:r>
          </a:p>
          <a:p>
            <a:pPr>
              <a:spcBef>
                <a:spcPts val="600"/>
              </a:spcBef>
            </a:pPr>
            <a:endParaRPr lang="cs-CZ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7410" name="Picture 7" descr="zahlavi SFRB ppt"/>
          <p:cNvPicPr>
            <a:picLocks noChangeAspect="1" noChangeArrowheads="1"/>
          </p:cNvPicPr>
          <p:nvPr/>
        </p:nvPicPr>
        <p:blipFill>
          <a:blip r:embed="rId3" cstate="print"/>
          <a:srcRect b="64745"/>
          <a:stretch>
            <a:fillRect/>
          </a:stretch>
        </p:blipFill>
        <p:spPr bwMode="auto">
          <a:xfrm>
            <a:off x="34925" y="-26987"/>
            <a:ext cx="91233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6987"/>
            <a:ext cx="9153525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jmaresov\Desktop\pru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3" y="6399921"/>
            <a:ext cx="9144000" cy="49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552" y="1194379"/>
            <a:ext cx="35283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000" dirty="0">
                <a:solidFill>
                  <a:srgbClr val="700000"/>
                </a:solidFill>
                <a:latin typeface="Calibri" pitchFamily="34" charset="0"/>
                <a:cs typeface="Tahoma" pitchFamily="34" charset="0"/>
              </a:rPr>
              <a:t>Nejdůležitější podmínky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16216" y="0"/>
            <a:ext cx="2520280" cy="4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Regenerace sídlišť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11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1715674"/>
            <a:ext cx="7920037" cy="43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1600" b="1" dirty="0">
                <a:latin typeface="+mj-lt"/>
                <a:cs typeface="Calibri" panose="020F0502020204030204" pitchFamily="34" charset="0"/>
              </a:rPr>
              <a:t>Maximální počet bodů 100 – schválení projektů až do výše alokace</a:t>
            </a:r>
          </a:p>
          <a:p>
            <a:endParaRPr lang="cs-CZ" sz="1600" b="1" dirty="0">
              <a:latin typeface="+mj-lt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600" b="1" dirty="0">
                <a:latin typeface="+mj-lt"/>
                <a:cs typeface="Calibri" panose="020F0502020204030204" pitchFamily="34" charset="0"/>
              </a:rPr>
              <a:t>Kvalita projektu RS – hodnotí externí hodnotitel (max. 80 bodů)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Řešení sociálních a společenských problémů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Věcná provázanost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Komplexnost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Vypovídací úroveň projektu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Projekt a veřejnost </a:t>
            </a:r>
          </a:p>
          <a:p>
            <a:endParaRPr lang="cs-CZ" sz="1600" b="1" dirty="0">
              <a:latin typeface="+mj-lt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1600" b="1" dirty="0">
                <a:latin typeface="+mj-lt"/>
                <a:cs typeface="Calibri" panose="020F0502020204030204" pitchFamily="34" charset="0"/>
              </a:rPr>
              <a:t>2.   Žádost (max. 20 bodů)</a:t>
            </a:r>
          </a:p>
          <a:p>
            <a:pPr>
              <a:spcAft>
                <a:spcPts val="600"/>
              </a:spcAft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Hodnotí se formální stránka předložené žádosti, tzn. předložení informací a příloh požadovaných výzvou a podmínkami podprogramu.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Chybí max. 2 informace, přílohy -&gt; odpočet 10 bodů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  <a:cs typeface="Calibri" panose="020F0502020204030204" pitchFamily="34" charset="0"/>
              </a:rPr>
              <a:t>Chybí 3 a více informací, příloh -&gt; odpočet 20 bodů</a:t>
            </a:r>
          </a:p>
        </p:txBody>
      </p:sp>
      <p:pic>
        <p:nvPicPr>
          <p:cNvPr id="17410" name="Picture 7" descr="zahlavi SFRB ppt"/>
          <p:cNvPicPr>
            <a:picLocks noChangeAspect="1" noChangeArrowheads="1"/>
          </p:cNvPicPr>
          <p:nvPr/>
        </p:nvPicPr>
        <p:blipFill>
          <a:blip r:embed="rId3" cstate="print"/>
          <a:srcRect b="64745"/>
          <a:stretch>
            <a:fillRect/>
          </a:stretch>
        </p:blipFill>
        <p:spPr bwMode="auto">
          <a:xfrm>
            <a:off x="34925" y="-26987"/>
            <a:ext cx="91233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6987"/>
            <a:ext cx="9153525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jmaresov\Desktop\pru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3" y="6399921"/>
            <a:ext cx="9144000" cy="49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552" y="1167060"/>
            <a:ext cx="3240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2000" dirty="0">
                <a:solidFill>
                  <a:srgbClr val="700000"/>
                </a:solidFill>
                <a:latin typeface="Calibri" pitchFamily="34" charset="0"/>
                <a:cs typeface="Tahoma" pitchFamily="34" charset="0"/>
              </a:rPr>
              <a:t>Výběrová kritéria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16216" y="0"/>
            <a:ext cx="2520280" cy="4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Regenerace sídlišť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771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B7BB3-4712-4B82-B3AB-8BEBA80D10F5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2276871"/>
            <a:ext cx="4608512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cs-CZ" sz="2000" b="1" dirty="0">
                <a:latin typeface="Calibri" pitchFamily="34" charset="0"/>
              </a:rPr>
              <a:t>Veškeré informace týkající se </a:t>
            </a:r>
          </a:p>
          <a:p>
            <a:pPr>
              <a:buNone/>
            </a:pPr>
            <a:r>
              <a:rPr lang="cs-CZ" sz="2000" b="1" dirty="0">
                <a:latin typeface="Calibri" pitchFamily="34" charset="0"/>
              </a:rPr>
              <a:t>programů SFRB naleznete na </a:t>
            </a:r>
          </a:p>
          <a:p>
            <a:pPr>
              <a:buNone/>
            </a:pPr>
            <a:r>
              <a:rPr lang="cs-CZ" sz="2000" b="1" dirty="0">
                <a:latin typeface="Calibri" pitchFamily="34" charset="0"/>
              </a:rPr>
              <a:t>oficiálních stránkách: </a:t>
            </a:r>
          </a:p>
          <a:p>
            <a:pPr>
              <a:buNone/>
            </a:pPr>
            <a:r>
              <a:rPr lang="cs-CZ" sz="2000" b="1" u="sng" dirty="0">
                <a:latin typeface="Calibri" pitchFamily="34" charset="0"/>
                <a:hlinkClick r:id="rId3"/>
              </a:rPr>
              <a:t>www.sfrb.cz</a:t>
            </a:r>
            <a:r>
              <a:rPr lang="cs-CZ" sz="2800" b="1" dirty="0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cs-C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cs-CZ" dirty="0">
              <a:latin typeface="Tahoma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868144" y="1239838"/>
            <a:ext cx="3096469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000" b="1" dirty="0">
                <a:latin typeface="Calibri" pitchFamily="34" charset="0"/>
              </a:rPr>
              <a:t>Dotazy rádi zodpovíme </a:t>
            </a:r>
            <a:r>
              <a:rPr lang="cs-CZ" sz="2000" b="1">
                <a:latin typeface="Calibri" pitchFamily="34" charset="0"/>
              </a:rPr>
              <a:t>na </a:t>
            </a:r>
            <a:r>
              <a:rPr lang="cs-CZ" sz="2000" b="1" u="sng">
                <a:latin typeface="Calibri" pitchFamily="34" charset="0"/>
                <a:hlinkClick r:id="rId4"/>
              </a:rPr>
              <a:t>komunikace@sfrb.cz</a:t>
            </a:r>
            <a:endParaRPr lang="cs-CZ" sz="2000" dirty="0">
              <a:latin typeface="Calibri" pitchFamily="34" charset="0"/>
            </a:endParaRPr>
          </a:p>
          <a:p>
            <a:pPr marL="342900" indent="-342900" algn="r">
              <a:spcBef>
                <a:spcPct val="20000"/>
              </a:spcBef>
              <a:defRPr/>
            </a:pPr>
            <a:r>
              <a:rPr lang="cs-CZ" sz="2400" kern="0" dirty="0">
                <a:latin typeface="Calibri" pitchFamily="34" charset="0"/>
                <a:cs typeface="+mn-cs"/>
              </a:rPr>
              <a:t> </a:t>
            </a:r>
            <a:r>
              <a:rPr lang="cs-CZ" sz="2400" kern="0" dirty="0">
                <a:latin typeface="Tahoma" pitchFamily="34" charset="0"/>
                <a:cs typeface="+mn-cs"/>
              </a:rPr>
              <a:t>  </a:t>
            </a:r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2225" y="3919538"/>
            <a:ext cx="9166225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913" y="3235325"/>
            <a:ext cx="4254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1988" y="3308350"/>
            <a:ext cx="43973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3284984"/>
            <a:ext cx="434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-26988"/>
            <a:ext cx="9153525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Picture 7" descr="zahlavi SFRB ppt"/>
          <p:cNvPicPr>
            <a:picLocks noChangeAspect="1" noChangeArrowheads="1"/>
          </p:cNvPicPr>
          <p:nvPr/>
        </p:nvPicPr>
        <p:blipFill>
          <a:blip r:embed="rId10" cstate="print"/>
          <a:srcRect l="6290" t="49081" r="74844" b="-2254"/>
          <a:stretch>
            <a:fillRect/>
          </a:stretch>
        </p:blipFill>
        <p:spPr bwMode="auto">
          <a:xfrm>
            <a:off x="611188" y="981075"/>
            <a:ext cx="17287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_SFRB_prezentace_Regenerace_20.6.2019[20190620122919323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SFRB_sablona-prezenta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SFRB_sablona-prezentace</Template>
  <TotalTime>12044</TotalTime>
  <Words>572</Words>
  <Application>Microsoft Office PowerPoint</Application>
  <PresentationFormat>Předvádění na obrazovce (4:3)</PresentationFormat>
  <Paragraphs>109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SFRB_sablona-prezentace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fond rozvoje bydlení</dc:title>
  <dc:creator>Jana Marešová</dc:creator>
  <cp:lastModifiedBy>Šárka Bartošová</cp:lastModifiedBy>
  <cp:revision>2144</cp:revision>
  <dcterms:created xsi:type="dcterms:W3CDTF">2012-01-18T10:42:50Z</dcterms:created>
  <dcterms:modified xsi:type="dcterms:W3CDTF">2019-06-20T12:23:12Z</dcterms:modified>
</cp:coreProperties>
</file>